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handoutMasterIdLst>
    <p:handoutMasterId r:id="rId6"/>
  </p:handoutMasterIdLst>
  <p:sldIdLst>
    <p:sldId id="265" r:id="rId2"/>
    <p:sldId id="257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63674-EF68-407F-9571-28A031D52A95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49BA6-4861-4733-9E18-D8CBBA7D0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2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9/17/2015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b="1" dirty="0" err="1" smtClean="0">
                <a:solidFill>
                  <a:srgbClr val="FF0000"/>
                </a:solidFill>
              </a:rPr>
              <a:t>Actividad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Inicial</a:t>
            </a:r>
            <a:r>
              <a:rPr lang="en-US" sz="2800" b="1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>
                <a:solidFill>
                  <a:schemeClr val="tx1"/>
                </a:solidFill>
              </a:rPr>
              <a:t>Cambia Martin a Belinda. </a:t>
            </a:r>
            <a:r>
              <a:rPr lang="en-US" sz="2800" i="1" dirty="0" smtClean="0">
                <a:solidFill>
                  <a:schemeClr val="tx1"/>
                </a:solidFill>
              </a:rPr>
              <a:t>Change Martin to Belinda. Be careful to make all of the necessary changes.</a:t>
            </a:r>
          </a:p>
          <a:p>
            <a:pPr marL="114300" indent="0">
              <a:buNone/>
            </a:pPr>
            <a:r>
              <a:rPr lang="en-US" sz="2800" b="1" i="1" dirty="0">
                <a:solidFill>
                  <a:schemeClr val="tx1"/>
                </a:solidFill>
                <a:latin typeface="Bradley Hand ITC" panose="03070402050302030203" pitchFamily="66" charset="0"/>
              </a:rPr>
              <a:t>	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Martin</a:t>
            </a:r>
            <a:r>
              <a:rPr lang="en-US" sz="2800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es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chileno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Él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es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rubio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No es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moreno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 Martin es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muy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inteligente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y es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bastante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gracioso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 Martin es un amigo </a:t>
            </a:r>
            <a:r>
              <a:rPr lang="en-US" sz="2800" b="1" i="1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bueno</a:t>
            </a:r>
            <a:r>
              <a:rPr lang="en-US" sz="2800" b="1" i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.</a:t>
            </a:r>
            <a:endParaRPr lang="en-US" sz="2800" b="1" dirty="0" smtClean="0">
              <a:solidFill>
                <a:srgbClr val="FF0000"/>
              </a:solidFill>
              <a:latin typeface="Baskerville Old Face" panose="02020602080505020303" pitchFamily="18" charset="0"/>
            </a:endParaRPr>
          </a:p>
          <a:p>
            <a:pPr marL="11430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128" y="713173"/>
            <a:ext cx="8260672" cy="963227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00B0F0"/>
                </a:solidFill>
              </a:rPr>
              <a:t>09/17/2015</a:t>
            </a:r>
            <a:r>
              <a:rPr lang="en-US" b="1" dirty="0">
                <a:solidFill>
                  <a:srgbClr val="00B0F0"/>
                </a:solidFill>
              </a:rPr>
              <a:t/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sz="2700" i="1" dirty="0">
                <a:solidFill>
                  <a:srgbClr val="00B050"/>
                </a:solidFill>
                <a:latin typeface="Bradley Hand ITC" panose="03070402050302030203" pitchFamily="66" charset="0"/>
              </a:rPr>
              <a:t>L.O.: Students will recall some of the topics studied last year</a:t>
            </a:r>
            <a:r>
              <a:rPr lang="en-US" i="1" dirty="0">
                <a:solidFill>
                  <a:srgbClr val="00B050"/>
                </a:solidFill>
                <a:latin typeface="Bradley Hand ITC" panose="03070402050302030203" pitchFamily="66" charset="0"/>
              </a:rPr>
              <a:t>.</a:t>
            </a:r>
            <a:r>
              <a:rPr lang="es-ES_tradnl" dirty="0"/>
              <a:t/>
            </a:r>
            <a:br>
              <a:rPr lang="es-ES_tradnl" dirty="0"/>
            </a:b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1039427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4373563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s-ES_tradnl" sz="2800" b="1" dirty="0" smtClean="0">
                <a:solidFill>
                  <a:srgbClr val="00B050"/>
                </a:solidFill>
              </a:rPr>
              <a:t>I-</a:t>
            </a:r>
            <a:r>
              <a:rPr lang="es-ES_tradnl" sz="2800" dirty="0" smtClean="0">
                <a:solidFill>
                  <a:srgbClr val="00B050"/>
                </a:solidFill>
              </a:rPr>
              <a:t> </a:t>
            </a:r>
            <a:r>
              <a:rPr lang="es-ES_tradnl" sz="2800" dirty="0" smtClean="0"/>
              <a:t>Copia y responde acerca de </a:t>
            </a:r>
            <a:r>
              <a:rPr lang="es-ES_tradnl" sz="2800" i="1" dirty="0" smtClean="0"/>
              <a:t>Carolina Reyes</a:t>
            </a:r>
            <a:r>
              <a:rPr lang="es-ES_tradnl" sz="2800" dirty="0" smtClean="0"/>
              <a:t>: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Carolina Reyes es de Guadalajara, México. ¿De qué nacionalidad es ella?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endParaRPr lang="es-ES_tradnl" sz="2800" dirty="0" smtClean="0"/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No es morena o pelirroja. ¿Cómo es ella?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endParaRPr lang="es-ES_tradnl" sz="2800" dirty="0" smtClean="0"/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No es muy alta. ¿Cómo es ella?</a:t>
            </a:r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endParaRPr lang="es-ES_tradnl" sz="2800" dirty="0" smtClean="0"/>
          </a:p>
          <a:p>
            <a:pPr marL="571500" indent="-45720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/>
              <a:t>¿De dónde es ella? 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64617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91600" cy="685800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s-ES_tradnl" sz="2800" b="1" dirty="0" smtClean="0">
                <a:solidFill>
                  <a:srgbClr val="00B050"/>
                </a:solidFill>
              </a:rPr>
              <a:t>II-</a:t>
            </a:r>
            <a:r>
              <a:rPr lang="es-ES_tradnl" sz="2800" dirty="0" smtClean="0">
                <a:solidFill>
                  <a:srgbClr val="00B050"/>
                </a:solidFill>
              </a:rPr>
              <a:t> </a:t>
            </a:r>
            <a:r>
              <a:rPr lang="es-ES_tradnl" sz="2800" dirty="0" smtClean="0">
                <a:solidFill>
                  <a:schemeClr val="tx1"/>
                </a:solidFill>
              </a:rPr>
              <a:t>Lee el dialogo. 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5"/>
                </a:solidFill>
              </a:rPr>
              <a:t>Luis:</a:t>
            </a:r>
            <a:r>
              <a:rPr lang="es-ES_tradnl" dirty="0" smtClean="0">
                <a:solidFill>
                  <a:schemeClr val="accent5"/>
                </a:solidFill>
              </a:rPr>
              <a:t> </a:t>
            </a:r>
            <a:r>
              <a:rPr lang="es-ES_tradnl" dirty="0" smtClean="0">
                <a:solidFill>
                  <a:schemeClr val="tx1"/>
                </a:solidFill>
              </a:rPr>
              <a:t>Hola, Martin. ¿Cómo estás?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2"/>
                </a:solidFill>
              </a:rPr>
              <a:t>Martin:</a:t>
            </a:r>
            <a:r>
              <a:rPr lang="es-ES_tradnl" dirty="0" smtClean="0">
                <a:solidFill>
                  <a:schemeClr val="tx1"/>
                </a:solidFill>
              </a:rPr>
              <a:t> Hola, Luis. Estoy bien, ¿y tú?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5"/>
                </a:solidFill>
              </a:rPr>
              <a:t>Luis:</a:t>
            </a:r>
            <a:r>
              <a:rPr lang="es-ES_tradnl" dirty="0" smtClean="0">
                <a:solidFill>
                  <a:schemeClr val="tx1"/>
                </a:solidFill>
              </a:rPr>
              <a:t> Bien. Tú eres amigo de Carla Ibáñez, ¿no?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2"/>
                </a:solidFill>
              </a:rPr>
              <a:t>Martin: </a:t>
            </a:r>
            <a:r>
              <a:rPr lang="es-ES_tradnl" dirty="0" smtClean="0">
                <a:solidFill>
                  <a:schemeClr val="tx1"/>
                </a:solidFill>
              </a:rPr>
              <a:t>Si, soy amigo de Carla. Pero ella es mi prima también.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5"/>
                </a:solidFill>
              </a:rPr>
              <a:t>Luis: </a:t>
            </a:r>
            <a:r>
              <a:rPr lang="es-ES_tradnl" dirty="0" smtClean="0">
                <a:solidFill>
                  <a:schemeClr val="tx1"/>
                </a:solidFill>
              </a:rPr>
              <a:t>Ah, Carla y tú son primos. Y tú, ¿eres de San Juan también?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2"/>
                </a:solidFill>
              </a:rPr>
              <a:t>Martin: </a:t>
            </a:r>
            <a:r>
              <a:rPr lang="es-ES_tradnl" dirty="0" smtClean="0">
                <a:solidFill>
                  <a:schemeClr val="tx1"/>
                </a:solidFill>
              </a:rPr>
              <a:t>Si, soy de San Juan.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5"/>
                </a:solidFill>
              </a:rPr>
              <a:t>Luis: </a:t>
            </a:r>
            <a:r>
              <a:rPr lang="es-ES_tradnl" dirty="0" smtClean="0">
                <a:solidFill>
                  <a:schemeClr val="tx1"/>
                </a:solidFill>
              </a:rPr>
              <a:t>Pues, ¡todos nosotros somos puertorriqueños!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2"/>
                </a:solidFill>
              </a:rPr>
              <a:t>Martin: </a:t>
            </a:r>
            <a:r>
              <a:rPr lang="es-ES_tradnl" dirty="0" smtClean="0">
                <a:solidFill>
                  <a:schemeClr val="tx1"/>
                </a:solidFill>
              </a:rPr>
              <a:t>¿Eres de San Juan también?</a:t>
            </a:r>
          </a:p>
          <a:p>
            <a:pPr marL="114300" indent="0">
              <a:buNone/>
            </a:pPr>
            <a:r>
              <a:rPr lang="es-ES_tradnl" b="1" dirty="0" smtClean="0">
                <a:solidFill>
                  <a:schemeClr val="accent5"/>
                </a:solidFill>
              </a:rPr>
              <a:t>Luis: </a:t>
            </a:r>
            <a:r>
              <a:rPr lang="es-ES_tradnl" dirty="0" smtClean="0">
                <a:solidFill>
                  <a:schemeClr val="tx1"/>
                </a:solidFill>
              </a:rPr>
              <a:t>No, yo soy de Ponce, Puerto Rico.</a:t>
            </a:r>
            <a:endParaRPr lang="es-ES_tradnl" b="1" dirty="0" smtClean="0">
              <a:solidFill>
                <a:schemeClr val="accent2"/>
              </a:solidFill>
            </a:endParaRPr>
          </a:p>
          <a:p>
            <a:pPr>
              <a:buClr>
                <a:srgbClr val="00B050"/>
              </a:buClr>
              <a:buFont typeface="Wingdings" pitchFamily="2" charset="2"/>
              <a:buChar char="v"/>
            </a:pPr>
            <a:r>
              <a:rPr lang="es-ES_tradnl" sz="2800" dirty="0" smtClean="0">
                <a:solidFill>
                  <a:schemeClr val="tx1"/>
                </a:solidFill>
              </a:rPr>
              <a:t>Copia y responde: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>
                <a:solidFill>
                  <a:schemeClr val="tx1"/>
                </a:solidFill>
              </a:rPr>
              <a:t>¿De dónde son los muchachos?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>
                <a:solidFill>
                  <a:schemeClr val="tx1"/>
                </a:solidFill>
              </a:rPr>
              <a:t>¿Quién es el primo de Carla?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>
                <a:solidFill>
                  <a:schemeClr val="tx1"/>
                </a:solidFill>
              </a:rPr>
              <a:t>¿Son amigos Carla y Martin?</a:t>
            </a:r>
          </a:p>
          <a:p>
            <a:pPr marL="628650" indent="-514350">
              <a:buClr>
                <a:schemeClr val="accent5"/>
              </a:buClr>
              <a:buFont typeface="+mj-lt"/>
              <a:buAutoNum type="arabicPeriod"/>
            </a:pPr>
            <a:r>
              <a:rPr lang="es-ES_tradnl" sz="2800" dirty="0" smtClean="0">
                <a:solidFill>
                  <a:schemeClr val="tx1"/>
                </a:solidFill>
              </a:rPr>
              <a:t>¿Es Martin de Ponce?</a:t>
            </a:r>
          </a:p>
          <a:p>
            <a:pPr marL="114300" indent="0">
              <a:buClr>
                <a:srgbClr val="00B050"/>
              </a:buClr>
              <a:buNone/>
            </a:pPr>
            <a:endParaRPr lang="es-ES_trad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43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3399"/>
                </a:solidFill>
              </a:rPr>
              <a:t>Tarea</a:t>
            </a:r>
            <a:r>
              <a:rPr lang="en-US" dirty="0" smtClean="0">
                <a:solidFill>
                  <a:srgbClr val="FF3399"/>
                </a:solidFill>
              </a:rPr>
              <a:t> # 1B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Completa</a:t>
            </a:r>
            <a:r>
              <a:rPr lang="en-US" sz="3600" dirty="0" smtClean="0"/>
              <a:t> la </a:t>
            </a:r>
            <a:r>
              <a:rPr lang="en-US" sz="3600" dirty="0" err="1" smtClean="0"/>
              <a:t>hoja</a:t>
            </a:r>
            <a:r>
              <a:rPr lang="en-US" sz="3600" dirty="0" smtClean="0"/>
              <a:t> </a:t>
            </a:r>
            <a:r>
              <a:rPr lang="en-US" sz="3600" dirty="0" err="1" smtClean="0"/>
              <a:t>distribuida</a:t>
            </a:r>
            <a:r>
              <a:rPr lang="en-US" sz="3600" dirty="0" smtClean="0"/>
              <a:t> MANOS A LA OBRA.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850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1672</TotalTime>
  <Words>238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Apothecary</vt:lpstr>
      <vt:lpstr>09/17/2015 L.O.: Students will recall some of the topics studied last year. </vt:lpstr>
      <vt:lpstr>Practica</vt:lpstr>
      <vt:lpstr>PowerPoint Presentation</vt:lpstr>
      <vt:lpstr>Tarea # 1B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9 de septiembre del 2014</dc:title>
  <dc:creator>Helen Zumaeta</dc:creator>
  <cp:lastModifiedBy>Helen Zumaeta</cp:lastModifiedBy>
  <cp:revision>20</cp:revision>
  <cp:lastPrinted>2015-09-17T15:30:21Z</cp:lastPrinted>
  <dcterms:created xsi:type="dcterms:W3CDTF">2014-09-09T00:17:17Z</dcterms:created>
  <dcterms:modified xsi:type="dcterms:W3CDTF">2015-09-17T21:13:05Z</dcterms:modified>
</cp:coreProperties>
</file>